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72"/>
  </p:notesMasterIdLst>
  <p:handoutMasterIdLst>
    <p:handoutMasterId r:id="rId73"/>
  </p:handoutMasterIdLst>
  <p:sldIdLst>
    <p:sldId id="294" r:id="rId2"/>
    <p:sldId id="295" r:id="rId3"/>
    <p:sldId id="296" r:id="rId4"/>
    <p:sldId id="297" r:id="rId5"/>
    <p:sldId id="298" r:id="rId6"/>
    <p:sldId id="299" r:id="rId7"/>
    <p:sldId id="301" r:id="rId8"/>
    <p:sldId id="302" r:id="rId9"/>
    <p:sldId id="304" r:id="rId10"/>
    <p:sldId id="303" r:id="rId11"/>
    <p:sldId id="334" r:id="rId12"/>
    <p:sldId id="314" r:id="rId13"/>
    <p:sldId id="272" r:id="rId14"/>
    <p:sldId id="312" r:id="rId15"/>
    <p:sldId id="308" r:id="rId16"/>
    <p:sldId id="306" r:id="rId17"/>
    <p:sldId id="335" r:id="rId18"/>
    <p:sldId id="331" r:id="rId19"/>
    <p:sldId id="307" r:id="rId20"/>
    <p:sldId id="365" r:id="rId21"/>
    <p:sldId id="360" r:id="rId22"/>
    <p:sldId id="336" r:id="rId23"/>
    <p:sldId id="337" r:id="rId24"/>
    <p:sldId id="338" r:id="rId25"/>
    <p:sldId id="339" r:id="rId26"/>
    <p:sldId id="341" r:id="rId27"/>
    <p:sldId id="361" r:id="rId28"/>
    <p:sldId id="343" r:id="rId29"/>
    <p:sldId id="344" r:id="rId30"/>
    <p:sldId id="367" r:id="rId31"/>
    <p:sldId id="368" r:id="rId32"/>
    <p:sldId id="373" r:id="rId33"/>
    <p:sldId id="375" r:id="rId34"/>
    <p:sldId id="376" r:id="rId35"/>
    <p:sldId id="369" r:id="rId36"/>
    <p:sldId id="370" r:id="rId37"/>
    <p:sldId id="371" r:id="rId38"/>
    <p:sldId id="372" r:id="rId39"/>
    <p:sldId id="342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7" r:id="rId52"/>
    <p:sldId id="356" r:id="rId53"/>
    <p:sldId id="358" r:id="rId54"/>
    <p:sldId id="359" r:id="rId55"/>
    <p:sldId id="328" r:id="rId56"/>
    <p:sldId id="364" r:id="rId57"/>
    <p:sldId id="366" r:id="rId58"/>
    <p:sldId id="333" r:id="rId59"/>
    <p:sldId id="332" r:id="rId60"/>
    <p:sldId id="315" r:id="rId61"/>
    <p:sldId id="316" r:id="rId62"/>
    <p:sldId id="330" r:id="rId63"/>
    <p:sldId id="317" r:id="rId64"/>
    <p:sldId id="318" r:id="rId65"/>
    <p:sldId id="319" r:id="rId66"/>
    <p:sldId id="362" r:id="rId67"/>
    <p:sldId id="363" r:id="rId68"/>
    <p:sldId id="322" r:id="rId69"/>
    <p:sldId id="313" r:id="rId70"/>
    <p:sldId id="324" r:id="rId7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0099FF"/>
      </a:buClr>
      <a:buFont typeface="Times" charset="0"/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lr>
        <a:srgbClr val="0099FF"/>
      </a:buClr>
      <a:buFont typeface="Times" charset="0"/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lr>
        <a:srgbClr val="0099FF"/>
      </a:buClr>
      <a:buFont typeface="Times" charset="0"/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lr>
        <a:srgbClr val="0099FF"/>
      </a:buClr>
      <a:buFont typeface="Times" charset="0"/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lr>
        <a:srgbClr val="0099FF"/>
      </a:buClr>
      <a:buFont typeface="Times" charset="0"/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Frutiger 45 Light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D667"/>
    <a:srgbClr val="6699FF"/>
    <a:srgbClr val="0000FF"/>
    <a:srgbClr val="CC0000"/>
    <a:srgbClr val="33CC3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fld id="{6428B128-E887-E049-BBAE-40C514262F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30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fld id="{5691957D-4428-2C43-AB74-C474DC4C7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4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input files 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1957D-4428-2C43-AB74-C474DC4C76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9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</a:t>
            </a:r>
            <a:r>
              <a:rPr lang="en-US" baseline="0" dirty="0" smtClean="0"/>
              <a:t> like to demonstrate how to cook NGS raw data on Sushi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1957D-4428-2C43-AB74-C474DC4C76F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Kyoto cabinet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1957D-4428-2C43-AB74-C474DC4C76F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6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</a:t>
            </a:r>
            <a:r>
              <a:rPr lang="en-US" baseline="0" dirty="0" smtClean="0"/>
              <a:t> like to demonstrate how to cook NGS raw data on Sushi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1957D-4428-2C43-AB74-C474DC4C76F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</a:t>
            </a:r>
            <a:r>
              <a:rPr lang="en-US" baseline="0" dirty="0" smtClean="0"/>
              <a:t> like to demonstrate how to cook NGS raw data on Sushi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1957D-4428-2C43-AB74-C474DC4C76F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08476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732588" y="692150"/>
            <a:ext cx="2087562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990600"/>
            <a:ext cx="8229600" cy="57943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2420938"/>
            <a:ext cx="8218487" cy="749300"/>
          </a:xfrm>
        </p:spPr>
        <p:txBody>
          <a:bodyPr/>
          <a:lstStyle>
            <a:lvl1pPr marL="0" indent="0">
              <a:buFont typeface="Times" charset="0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0" y="6172200"/>
            <a:ext cx="4114800" cy="5334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" name="Picture 31"/>
          <p:cNvPicPr>
            <a:picLocks noChangeAspect="1" noChangeArrowheads="1"/>
          </p:cNvPicPr>
          <p:nvPr userDrawn="1"/>
        </p:nvPicPr>
        <p:blipFill rotWithShape="1">
          <a:blip r:embed="rId3"/>
          <a:srcRect b="19548"/>
          <a:stretch/>
        </p:blipFill>
        <p:spPr bwMode="auto">
          <a:xfrm>
            <a:off x="0" y="5"/>
            <a:ext cx="9144000" cy="644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08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5789D9B9-8D55-F247-BD29-7FA7F8695246}" type="slidenum">
              <a:rPr lang="de-DE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4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2060575"/>
            <a:ext cx="4038600" cy="44926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2060575"/>
            <a:ext cx="4038600" cy="44926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0B34A2FF-5F1E-F943-93FC-C8257F1034C5}" type="slidenum">
              <a:rPr lang="de-DE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99BF44D1-502C-8049-AE43-C76455C5A2FB}" type="slidenum">
              <a:rPr lang="de-DE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4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EDEB434D-AA56-5A41-8ED6-FEAAD2400B66}" type="slidenum">
              <a:rPr lang="de-DE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9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B5DAC799-9DCE-A64E-B8CA-B701345EA228}" type="slidenum">
              <a:rPr lang="de-DE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39552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00809"/>
            <a:ext cx="8229600" cy="48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0" y="6553200"/>
            <a:ext cx="411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ts val="8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93D3"/>
                </a:solidFill>
              </a:defRPr>
            </a:lvl1pPr>
          </a:lstStyle>
          <a:p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 Hubert Rehrauer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Title </a:t>
            </a:r>
            <a:r>
              <a:rPr lang="de-DE"/>
              <a:t>•</a:t>
            </a:r>
            <a:r>
              <a:rPr lang="de-DE">
                <a:solidFill>
                  <a:srgbClr val="000000"/>
                </a:solidFill>
              </a:rPr>
              <a:t> </a:t>
            </a:r>
            <a:fld id="{0E347B1B-8A07-184A-990C-C795FF70E49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9" name="Picture 31"/>
          <p:cNvPicPr>
            <a:picLocks noChangeAspect="1" noChangeArrowheads="1"/>
          </p:cNvPicPr>
          <p:nvPr/>
        </p:nvPicPr>
        <p:blipFill rotWithShape="1">
          <a:blip r:embed="rId8"/>
          <a:srcRect b="19548"/>
          <a:stretch/>
        </p:blipFill>
        <p:spPr bwMode="auto">
          <a:xfrm>
            <a:off x="0" y="5"/>
            <a:ext cx="9144000" cy="64487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5" r:id="rId3"/>
    <p:sldLayoutId id="2147483776" r:id="rId4"/>
    <p:sldLayoutId id="2147483777" r:id="rId5"/>
    <p:sldLayoutId id="2147483778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45 Light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15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25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•"/>
        <a:defRPr sz="1000">
          <a:solidFill>
            <a:schemeClr val="tx1"/>
          </a:solidFill>
          <a:latin typeface="+mn-lt"/>
          <a:ea typeface="ＭＳ Ｐゴシック" charset="-128"/>
        </a:defRPr>
      </a:lvl4pPr>
      <a:lvl5pPr marL="17145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-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1717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-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6289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-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0861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-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543300" indent="-1905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Times" charset="0"/>
        <a:buChar char="-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8229600" cy="461665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ushi – </a:t>
            </a:r>
            <a:r>
              <a:rPr lang="en-US" dirty="0"/>
              <a:t>An exquisite recipe </a:t>
            </a:r>
            <a:r>
              <a:rPr lang="en-US" dirty="0" smtClean="0"/>
              <a:t>for NGS data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765" b="3765"/>
          <a:stretch>
            <a:fillRect/>
          </a:stretch>
        </p:blipFill>
        <p:spPr>
          <a:xfrm>
            <a:off x="827584" y="2204864"/>
            <a:ext cx="7438281" cy="4385809"/>
          </a:xfrm>
        </p:spPr>
      </p:pic>
      <p:sp>
        <p:nvSpPr>
          <p:cNvPr id="4" name="TextBox 3"/>
          <p:cNvSpPr txBox="1"/>
          <p:nvPr/>
        </p:nvSpPr>
        <p:spPr>
          <a:xfrm>
            <a:off x="611560" y="170080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Hubert Rehrauer &amp; </a:t>
            </a:r>
            <a:r>
              <a:rPr lang="en-US" sz="1800" dirty="0" err="1" smtClean="0"/>
              <a:t>Masaomi</a:t>
            </a:r>
            <a:r>
              <a:rPr lang="en-US" sz="1800" dirty="0" smtClean="0"/>
              <a:t> </a:t>
            </a:r>
            <a:r>
              <a:rPr lang="en-US" sz="1800" dirty="0" err="1" smtClean="0"/>
              <a:t>Hatakeyama</a:t>
            </a:r>
            <a:r>
              <a:rPr lang="en-US" sz="1800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2612" y="1268760"/>
            <a:ext cx="3607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u="sng" dirty="0"/>
              <a:t>S</a:t>
            </a:r>
            <a:r>
              <a:rPr lang="en-US" dirty="0"/>
              <a:t>upporting </a:t>
            </a:r>
            <a:r>
              <a:rPr lang="en-US" u="sng" dirty="0"/>
              <a:t>U</a:t>
            </a:r>
            <a:r>
              <a:rPr lang="en-US" dirty="0"/>
              <a:t>ser for </a:t>
            </a:r>
            <a:r>
              <a:rPr lang="en-US" u="sng" dirty="0" err="1"/>
              <a:t>SH</a:t>
            </a:r>
            <a:r>
              <a:rPr lang="en-US" dirty="0" err="1"/>
              <a:t>ell</a:t>
            </a:r>
            <a:r>
              <a:rPr lang="en-US" dirty="0"/>
              <a:t>-script </a:t>
            </a:r>
            <a:r>
              <a:rPr lang="en-US" u="sng" dirty="0"/>
              <a:t>I</a:t>
            </a:r>
            <a:r>
              <a:rPr lang="en-US" dirty="0"/>
              <a:t>ntegration</a:t>
            </a:r>
          </a:p>
        </p:txBody>
      </p:sp>
    </p:spTree>
    <p:extLst>
      <p:ext uri="{BB962C8B-B14F-4D97-AF65-F5344CB8AC3E}">
        <p14:creationId xmlns:p14="http://schemas.microsoft.com/office/powerpoint/2010/main" val="278397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Sushi let’s you move to the next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32" y="1484784"/>
            <a:ext cx="6120048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Sushi Data Analysis Process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78550"/>
            <a:ext cx="7021873" cy="37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5085185"/>
            <a:ext cx="3816424" cy="1728191"/>
          </a:xfrm>
        </p:spPr>
        <p:txBody>
          <a:bodyPr/>
          <a:lstStyle/>
          <a:p>
            <a:r>
              <a:rPr lang="en-US" dirty="0" smtClean="0"/>
              <a:t>Step 1</a:t>
            </a:r>
          </a:p>
          <a:p>
            <a:pPr lvl="1"/>
            <a:r>
              <a:rPr lang="en-US" dirty="0" smtClean="0"/>
              <a:t>Generate Job script(s)</a:t>
            </a:r>
          </a:p>
          <a:p>
            <a:r>
              <a:rPr lang="en-US" dirty="0" smtClean="0"/>
              <a:t>Step 2</a:t>
            </a:r>
          </a:p>
          <a:p>
            <a:pPr lvl="1"/>
            <a:r>
              <a:rPr lang="en-US" dirty="0" smtClean="0"/>
              <a:t>Submit the Job script(s)</a:t>
            </a:r>
          </a:p>
        </p:txBody>
      </p:sp>
    </p:spTree>
    <p:extLst>
      <p:ext uri="{BB962C8B-B14F-4D97-AF65-F5344CB8AC3E}">
        <p14:creationId xmlns:p14="http://schemas.microsoft.com/office/powerpoint/2010/main" val="362399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Modules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4879"/>
            <a:ext cx="8886078" cy="143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1520" y="3501008"/>
            <a:ext cx="9289032" cy="1152128"/>
            <a:chOff x="251520" y="3212976"/>
            <a:chExt cx="9289032" cy="1152128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51520" y="3212976"/>
              <a:ext cx="2736304" cy="1152128"/>
            </a:xfrm>
            <a:prstGeom prst="rect">
              <a:avLst/>
            </a:prstGeom>
          </p:spPr>
          <p:txBody>
            <a:bodyPr/>
            <a:lstStyle>
              <a:lvl1pPr marL="190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571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52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33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714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1717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289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0861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5433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457200" indent="-457200">
                <a:buFont typeface="+mj-lt"/>
                <a:buAutoNum type="arabicPeriod"/>
              </a:pPr>
              <a:r>
                <a:rPr lang="en-US" b="1" dirty="0" smtClean="0">
                  <a:solidFill>
                    <a:srgbClr val="0000FF"/>
                  </a:solidFill>
                </a:rPr>
                <a:t>Sushi UI</a:t>
              </a:r>
            </a:p>
            <a:p>
              <a:pPr lvl="1"/>
              <a:r>
                <a:rPr lang="en-US" dirty="0" smtClean="0"/>
                <a:t>Ruby on Rails</a:t>
              </a:r>
            </a:p>
            <a:p>
              <a:pPr lvl="1"/>
              <a:r>
                <a:rPr lang="en-US" dirty="0" smtClean="0"/>
                <a:t>GUI</a:t>
              </a: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3275856" y="3212976"/>
              <a:ext cx="3312368" cy="1008112"/>
            </a:xfrm>
            <a:prstGeom prst="rect">
              <a:avLst/>
            </a:prstGeom>
          </p:spPr>
          <p:txBody>
            <a:bodyPr/>
            <a:lstStyle>
              <a:lvl1pPr marL="190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571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52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33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714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1717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289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0861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5433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457200" indent="-457200">
                <a:buFont typeface="+mj-lt"/>
                <a:buAutoNum type="arabicPeriod" startAt="2"/>
              </a:pPr>
              <a:r>
                <a:rPr lang="en-US" b="1" dirty="0" smtClean="0">
                  <a:solidFill>
                    <a:srgbClr val="0000FF"/>
                  </a:solidFill>
                </a:rPr>
                <a:t>Sushi Application</a:t>
              </a:r>
            </a:p>
            <a:p>
              <a:pPr lvl="1"/>
              <a:r>
                <a:rPr lang="en-US" dirty="0" smtClean="0"/>
                <a:t>Single Ruby file</a:t>
              </a:r>
            </a:p>
            <a:p>
              <a:pPr lvl="1"/>
              <a:r>
                <a:rPr lang="en-US" dirty="0" smtClean="0"/>
                <a:t>CLI</a:t>
              </a: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300192" y="3212976"/>
              <a:ext cx="3240360" cy="1071736"/>
            </a:xfrm>
            <a:prstGeom prst="rect">
              <a:avLst/>
            </a:prstGeom>
          </p:spPr>
          <p:txBody>
            <a:bodyPr/>
            <a:lstStyle>
              <a:lvl1pPr marL="190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571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52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33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•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7145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1717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289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0861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543300" indent="-1905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FF"/>
                </a:buClr>
                <a:buFont typeface="Times" charset="0"/>
                <a:buChar char="-"/>
                <a:defRPr sz="1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457200" indent="-457200">
                <a:buFont typeface="+mj-lt"/>
                <a:buAutoNum type="arabicPeriod" startAt="3"/>
              </a:pPr>
              <a:r>
                <a:rPr lang="en-US" b="1" dirty="0" smtClean="0">
                  <a:solidFill>
                    <a:srgbClr val="0000FF"/>
                  </a:solidFill>
                </a:rPr>
                <a:t>Workflow</a:t>
              </a:r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Manager</a:t>
              </a:r>
            </a:p>
            <a:p>
              <a:pPr lvl="1"/>
              <a:r>
                <a:rPr lang="en-US" dirty="0" smtClean="0"/>
                <a:t>Ruby gem library</a:t>
              </a:r>
            </a:p>
            <a:p>
              <a:pPr lvl="1"/>
              <a:r>
                <a:rPr lang="en-US" dirty="0" smtClean="0"/>
                <a:t>Job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04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Components at FGCZ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1556792"/>
            <a:ext cx="6840761" cy="46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92696"/>
            <a:ext cx="6898427" cy="5765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Sushi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0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choose Sushi?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has never been easier to import meta-information</a:t>
            </a:r>
          </a:p>
          <a:p>
            <a:r>
              <a:rPr lang="en-US" dirty="0"/>
              <a:t>It has never been easier to add new data analysis applications</a:t>
            </a:r>
          </a:p>
          <a:p>
            <a:r>
              <a:rPr lang="en-US" dirty="0" smtClean="0"/>
              <a:t>Sushi does not impose constraints on your data analysis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/>
              </a:rPr>
              <a:t> Your applications define </a:t>
            </a:r>
            <a:r>
              <a:rPr lang="en-US" dirty="0" smtClean="0"/>
              <a:t>the semantics</a:t>
            </a:r>
          </a:p>
          <a:p>
            <a:r>
              <a:rPr lang="en-US" dirty="0" smtClean="0"/>
              <a:t>You never have to export your data again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it’s already exported!</a:t>
            </a:r>
          </a:p>
          <a:p>
            <a:r>
              <a:rPr lang="en-US" dirty="0" smtClean="0"/>
              <a:t>You never have to document your analysis again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the result is fully self-contained and documented by the time the analysis is done</a:t>
            </a:r>
          </a:p>
          <a:p>
            <a:r>
              <a:rPr lang="en-US" dirty="0" smtClean="0"/>
              <a:t>Sushi keeps your work organized even if you work on 10 different projects with thousands of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9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72952"/>
            <a:ext cx="8229600" cy="4852392"/>
          </a:xfrm>
        </p:spPr>
        <p:txBody>
          <a:bodyPr/>
          <a:lstStyle/>
          <a:p>
            <a:r>
              <a:rPr lang="en-US" b="1" dirty="0" smtClean="0"/>
              <a:t>FGCZ Genome Informatics Team</a:t>
            </a:r>
          </a:p>
          <a:p>
            <a:r>
              <a:rPr lang="en-US" dirty="0"/>
              <a:t>Giancarlo Russo</a:t>
            </a:r>
          </a:p>
          <a:p>
            <a:r>
              <a:rPr lang="en-US" dirty="0" err="1" smtClean="0"/>
              <a:t>Lennart</a:t>
            </a:r>
            <a:r>
              <a:rPr lang="en-US" dirty="0" smtClean="0"/>
              <a:t> </a:t>
            </a:r>
            <a:r>
              <a:rPr lang="en-US" dirty="0" err="1"/>
              <a:t>Opitz</a:t>
            </a:r>
            <a:endParaRPr lang="en-US" dirty="0"/>
          </a:p>
          <a:p>
            <a:r>
              <a:rPr lang="en-US" dirty="0" err="1" smtClean="0"/>
              <a:t>Weihong</a:t>
            </a:r>
            <a:r>
              <a:rPr lang="en-US" dirty="0" smtClean="0"/>
              <a:t> Qi</a:t>
            </a:r>
          </a:p>
          <a:p>
            <a:r>
              <a:rPr lang="en-US" dirty="0" err="1" smtClean="0"/>
              <a:t>Slavica</a:t>
            </a:r>
            <a:r>
              <a:rPr lang="en-US" dirty="0" smtClean="0"/>
              <a:t> </a:t>
            </a:r>
            <a:r>
              <a:rPr lang="en-US" dirty="0" err="1" smtClean="0"/>
              <a:t>Dimitrieva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013176"/>
            <a:ext cx="1112861" cy="1105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4941168"/>
            <a:ext cx="1008112" cy="121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852" y="5085184"/>
            <a:ext cx="2095500" cy="89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3034680" cy="457200"/>
          </a:xfrm>
        </p:spPr>
        <p:txBody>
          <a:bodyPr/>
          <a:lstStyle/>
          <a:p>
            <a:r>
              <a:rPr lang="en-US" dirty="0" smtClean="0"/>
              <a:t>Sushi Takeaways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692696"/>
            <a:ext cx="1278214" cy="64807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552" y="1916832"/>
            <a:ext cx="1058517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14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717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89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861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433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3600" dirty="0" smtClean="0"/>
              <a:t>S</a:t>
            </a:r>
          </a:p>
          <a:p>
            <a:r>
              <a:rPr lang="en-US" sz="3600" dirty="0" smtClean="0"/>
              <a:t>U</a:t>
            </a:r>
          </a:p>
          <a:p>
            <a:r>
              <a:rPr lang="en-US" sz="3600" dirty="0" smtClean="0"/>
              <a:t>S</a:t>
            </a:r>
          </a:p>
          <a:p>
            <a:r>
              <a:rPr lang="en-US" sz="3600" dirty="0" smtClean="0"/>
              <a:t>H</a:t>
            </a:r>
          </a:p>
          <a:p>
            <a:r>
              <a:rPr lang="en-US" sz="3600" dirty="0" smtClean="0"/>
              <a:t>I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9552" y="1916832"/>
            <a:ext cx="223224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14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717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89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861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433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3600" dirty="0" smtClean="0"/>
              <a:t>SUSHI</a:t>
            </a:r>
            <a:endParaRPr lang="en-US" sz="24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384376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/>
              <a:t>uper </a:t>
            </a:r>
            <a:r>
              <a:rPr lang="en-US" sz="2400" dirty="0" smtClean="0">
                <a:solidFill>
                  <a:schemeClr val="bg2"/>
                </a:solidFill>
              </a:rPr>
              <a:t>Easy Pipeline System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U</a:t>
            </a:r>
            <a:r>
              <a:rPr lang="en-US" sz="3600" dirty="0" smtClean="0"/>
              <a:t>ltra  </a:t>
            </a:r>
            <a:r>
              <a:rPr lang="en-US" sz="2400" dirty="0" smtClean="0">
                <a:solidFill>
                  <a:srgbClr val="808080"/>
                </a:solidFill>
              </a:rPr>
              <a:t>Fast Development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/>
              <a:t>urprisingly </a:t>
            </a:r>
            <a:r>
              <a:rPr lang="en-US" sz="2400" dirty="0" smtClean="0">
                <a:solidFill>
                  <a:srgbClr val="808080"/>
                </a:solidFill>
              </a:rPr>
              <a:t>Flexible Ruby code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H</a:t>
            </a:r>
            <a:r>
              <a:rPr lang="en-US" sz="3600" dirty="0" smtClean="0"/>
              <a:t>ighly </a:t>
            </a:r>
            <a:r>
              <a:rPr lang="en-US" sz="2400" dirty="0" smtClean="0">
                <a:solidFill>
                  <a:srgbClr val="808080"/>
                </a:solidFill>
              </a:rPr>
              <a:t>Independent Modules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000000"/>
                </a:solidFill>
              </a:rPr>
              <a:t>ntermediary </a:t>
            </a:r>
            <a:r>
              <a:rPr lang="en-US" sz="2400" dirty="0" smtClean="0">
                <a:solidFill>
                  <a:schemeClr val="bg2"/>
                </a:solidFill>
              </a:rPr>
              <a:t>between biologist and </a:t>
            </a:r>
            <a:r>
              <a:rPr lang="en-US" sz="2400" dirty="0" err="1" smtClean="0">
                <a:solidFill>
                  <a:schemeClr val="bg2"/>
                </a:solidFill>
              </a:rPr>
              <a:t>informatician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47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rev="1"/>
      <p:bldP spid="6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2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Demo </a:t>
            </a:r>
            <a:r>
              <a:rPr lang="en-US" sz="1600" dirty="0" smtClean="0">
                <a:solidFill>
                  <a:srgbClr val="808080"/>
                </a:solidFill>
              </a:rPr>
              <a:t>10 minutes</a:t>
            </a:r>
            <a:endParaRPr lang="en-US" sz="160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700809"/>
            <a:ext cx="8496175" cy="48523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Installation </a:t>
            </a:r>
            <a:r>
              <a:rPr lang="en-US" sz="2800" dirty="0">
                <a:solidFill>
                  <a:schemeClr val="bg2"/>
                </a:solidFill>
              </a:rPr>
              <a:t>1</a:t>
            </a:r>
            <a:r>
              <a:rPr lang="en-US" sz="2800" dirty="0" smtClean="0">
                <a:solidFill>
                  <a:schemeClr val="bg2"/>
                </a:solidFill>
              </a:rPr>
              <a:t> min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Data import/Job submission </a:t>
            </a:r>
            <a:r>
              <a:rPr lang="en-US" sz="2800" dirty="0">
                <a:solidFill>
                  <a:srgbClr val="808080"/>
                </a:solidFill>
              </a:rPr>
              <a:t>2</a:t>
            </a:r>
            <a:r>
              <a:rPr lang="en-US" sz="2800" dirty="0" smtClean="0">
                <a:solidFill>
                  <a:srgbClr val="808080"/>
                </a:solidFill>
              </a:rPr>
              <a:t> </a:t>
            </a:r>
            <a:r>
              <a:rPr lang="en-US" sz="2800" dirty="0" err="1" smtClean="0">
                <a:solidFill>
                  <a:srgbClr val="808080"/>
                </a:solidFill>
              </a:rPr>
              <a:t>mins</a:t>
            </a:r>
            <a:endParaRPr lang="en-US" sz="2800" dirty="0" smtClean="0">
              <a:solidFill>
                <a:srgbClr val="80808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New application </a:t>
            </a:r>
            <a:r>
              <a:rPr lang="en-US" sz="4000" dirty="0" smtClean="0"/>
              <a:t>import </a:t>
            </a:r>
            <a:r>
              <a:rPr lang="en-US" sz="2800" dirty="0" smtClean="0">
                <a:solidFill>
                  <a:srgbClr val="808080"/>
                </a:solidFill>
              </a:rPr>
              <a:t>3 </a:t>
            </a:r>
            <a:r>
              <a:rPr lang="en-US" sz="2800" dirty="0" err="1" smtClean="0">
                <a:solidFill>
                  <a:srgbClr val="808080"/>
                </a:solidFill>
              </a:rPr>
              <a:t>mins</a:t>
            </a:r>
            <a:endParaRPr lang="en-US" sz="2800" dirty="0">
              <a:solidFill>
                <a:srgbClr val="80808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Case Study </a:t>
            </a:r>
            <a:r>
              <a:rPr lang="en-US" sz="2800" dirty="0">
                <a:solidFill>
                  <a:srgbClr val="808080"/>
                </a:solidFill>
              </a:rPr>
              <a:t>4</a:t>
            </a:r>
            <a:r>
              <a:rPr lang="en-US" sz="2800" dirty="0" smtClean="0">
                <a:solidFill>
                  <a:srgbClr val="808080"/>
                </a:solidFill>
              </a:rPr>
              <a:t> </a:t>
            </a:r>
            <a:r>
              <a:rPr lang="en-US" sz="2800" dirty="0" err="1" smtClean="0">
                <a:solidFill>
                  <a:srgbClr val="808080"/>
                </a:solidFill>
              </a:rPr>
              <a:t>mins</a:t>
            </a:r>
            <a:endParaRPr lang="en-US" sz="2800" dirty="0" smtClean="0">
              <a:solidFill>
                <a:srgbClr val="808080"/>
              </a:solidFill>
            </a:endParaRPr>
          </a:p>
          <a:p>
            <a:pPr lvl="1"/>
            <a:r>
              <a:rPr lang="en-US" sz="2800" dirty="0" err="1" smtClean="0"/>
              <a:t>RNAseq</a:t>
            </a:r>
            <a:r>
              <a:rPr lang="en-US" sz="2800" dirty="0" smtClean="0"/>
              <a:t> DEG analysis</a:t>
            </a:r>
          </a:p>
        </p:txBody>
      </p:sp>
    </p:spTree>
    <p:extLst>
      <p:ext uri="{BB962C8B-B14F-4D97-AF65-F5344CB8AC3E}">
        <p14:creationId xmlns:p14="http://schemas.microsoft.com/office/powerpoint/2010/main" val="3191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data analysis </a:t>
            </a:r>
            <a:r>
              <a:rPr lang="en-US" dirty="0" err="1" smtClean="0"/>
              <a:t>wishlist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We had in mind:</a:t>
            </a:r>
          </a:p>
          <a:p>
            <a:r>
              <a:rPr lang="en-US" dirty="0" smtClean="0"/>
              <a:t>analyze by clicking</a:t>
            </a:r>
          </a:p>
          <a:p>
            <a:r>
              <a:rPr lang="en-US" dirty="0" smtClean="0"/>
              <a:t>scriptable</a:t>
            </a:r>
          </a:p>
          <a:p>
            <a:r>
              <a:rPr lang="en-US" dirty="0"/>
              <a:t>m</a:t>
            </a:r>
            <a:r>
              <a:rPr lang="en-US" dirty="0" smtClean="0"/>
              <a:t>anage my meta-information</a:t>
            </a:r>
          </a:p>
          <a:p>
            <a:r>
              <a:rPr lang="en-US" dirty="0"/>
              <a:t>d</a:t>
            </a:r>
            <a:r>
              <a:rPr lang="en-US" dirty="0" smtClean="0"/>
              <a:t>ocument </a:t>
            </a:r>
            <a:r>
              <a:rPr lang="en-US" dirty="0"/>
              <a:t>all analysis </a:t>
            </a:r>
            <a:r>
              <a:rPr lang="en-US" dirty="0" smtClean="0"/>
              <a:t>steps</a:t>
            </a:r>
          </a:p>
          <a:p>
            <a:r>
              <a:rPr lang="en-US" dirty="0"/>
              <a:t>o</a:t>
            </a:r>
            <a:r>
              <a:rPr lang="en-US" dirty="0" smtClean="0"/>
              <a:t>rganize my work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 can add analysis applications</a:t>
            </a:r>
          </a:p>
          <a:p>
            <a:r>
              <a:rPr lang="en-US" dirty="0"/>
              <a:t>c</a:t>
            </a:r>
            <a:r>
              <a:rPr lang="en-US" dirty="0" smtClean="0"/>
              <a:t>onnects to my compute resources</a:t>
            </a:r>
          </a:p>
          <a:p>
            <a:r>
              <a:rPr lang="en-US" dirty="0"/>
              <a:t>k</a:t>
            </a:r>
            <a:r>
              <a:rPr lang="en-US" dirty="0" smtClean="0"/>
              <a:t>eep everything in files on my disk</a:t>
            </a:r>
          </a:p>
          <a:p>
            <a:r>
              <a:rPr lang="en-US" dirty="0" smtClean="0"/>
              <a:t>no painful file formats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The bioinformatician stays in the driver seat</a:t>
            </a:r>
          </a:p>
        </p:txBody>
      </p:sp>
    </p:spTree>
    <p:extLst>
      <p:ext uri="{BB962C8B-B14F-4D97-AF65-F5344CB8AC3E}">
        <p14:creationId xmlns:p14="http://schemas.microsoft.com/office/powerpoint/2010/main" val="244311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00809"/>
            <a:ext cx="8229600" cy="2448271"/>
          </a:xfrm>
        </p:spPr>
        <p:txBody>
          <a:bodyPr/>
          <a:lstStyle/>
          <a:p>
            <a:r>
              <a:rPr lang="en-US" sz="4000" dirty="0" smtClean="0"/>
              <a:t> Mac OS X 10.9.4</a:t>
            </a:r>
          </a:p>
          <a:p>
            <a:r>
              <a:rPr lang="en-US" sz="4000" dirty="0" smtClean="0"/>
              <a:t> Ruby 1.9.3</a:t>
            </a:r>
          </a:p>
          <a:p>
            <a:r>
              <a:rPr lang="en-US" sz="4000" dirty="0" smtClean="0"/>
              <a:t> Ruby on Rails 3.2.9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214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23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Downloading Ruby on Rails package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fgcz-sushi.uzh.ch</a:t>
            </a:r>
            <a:r>
              <a:rPr lang="en-US" dirty="0"/>
              <a:t>/</a:t>
            </a:r>
            <a:r>
              <a:rPr lang="en-US" dirty="0" smtClean="0"/>
              <a:t>sushi_20140908.</a:t>
            </a:r>
            <a:r>
              <a:rPr lang="en-US" dirty="0"/>
              <a:t>tgz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Install libraries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undle install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Setup DB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undle exec rake </a:t>
            </a:r>
            <a:r>
              <a:rPr lang="en-US" dirty="0" err="1" smtClean="0"/>
              <a:t>db:migrate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004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856"/>
            <a:ext cx="7799848" cy="3342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1484784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dirty="0" err="1" smtClean="0"/>
              <a:t>gcz-sushi.uzh.ch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283968" y="4581128"/>
            <a:ext cx="1584176" cy="2880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9323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1340768"/>
            <a:ext cx="463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fgcz</a:t>
            </a:r>
            <a:r>
              <a:rPr lang="en-US" sz="2400" dirty="0" err="1"/>
              <a:t>-sushi.uzh.ch</a:t>
            </a:r>
            <a:r>
              <a:rPr lang="en-US" sz="2400" dirty="0"/>
              <a:t>/</a:t>
            </a:r>
            <a:r>
              <a:rPr lang="en-US" sz="2400" dirty="0" err="1"/>
              <a:t>download.html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12" y="1916832"/>
            <a:ext cx="7092280" cy="4190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5291916"/>
            <a:ext cx="6984776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01407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8229600" cy="769441"/>
          </a:xfrm>
        </p:spPr>
        <p:txBody>
          <a:bodyPr/>
          <a:lstStyle/>
          <a:p>
            <a:r>
              <a:rPr lang="en-US" dirty="0" smtClean="0"/>
              <a:t>Installation</a:t>
            </a:r>
            <a:br>
              <a:rPr lang="en-US" dirty="0" smtClean="0"/>
            </a:br>
            <a:r>
              <a:rPr lang="en-US" sz="2000" dirty="0" smtClean="0">
                <a:solidFill>
                  <a:srgbClr val="808080"/>
                </a:solidFill>
              </a:rPr>
              <a:t>Download, Extraction, Library installation, DB setup</a:t>
            </a:r>
            <a:endParaRPr lang="en-US" sz="200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 $ </a:t>
            </a:r>
            <a:r>
              <a:rPr lang="en-US" sz="4000" dirty="0" err="1" smtClean="0"/>
              <a:t>wget</a:t>
            </a:r>
            <a:r>
              <a:rPr lang="en-US" sz="4000" dirty="0" smtClean="0"/>
              <a:t> </a:t>
            </a:r>
            <a:r>
              <a:rPr lang="en-US" sz="4000" dirty="0"/>
              <a:t>http://</a:t>
            </a:r>
            <a:r>
              <a:rPr lang="en-US" sz="4000" dirty="0" err="1"/>
              <a:t>fgcz-sushi.uzh.ch</a:t>
            </a:r>
            <a:r>
              <a:rPr lang="en-US" sz="4000" dirty="0"/>
              <a:t>/</a:t>
            </a:r>
            <a:r>
              <a:rPr lang="en-US" sz="4000" dirty="0" smtClean="0"/>
              <a:t>sushi_20140908.tgz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$ tar </a:t>
            </a:r>
            <a:r>
              <a:rPr lang="en-US" sz="4000" dirty="0" err="1" smtClean="0"/>
              <a:t>zxvf</a:t>
            </a:r>
            <a:r>
              <a:rPr lang="en-US" sz="4000" dirty="0" smtClean="0"/>
              <a:t> sushi_20140908.tgz</a:t>
            </a:r>
          </a:p>
          <a:p>
            <a:pPr marL="0" indent="0">
              <a:buNone/>
            </a:pPr>
            <a:r>
              <a:rPr lang="en-US" sz="4000" dirty="0" smtClean="0"/>
              <a:t> $ cd sushi</a:t>
            </a:r>
          </a:p>
          <a:p>
            <a:pPr marL="0" indent="0">
              <a:buNone/>
            </a:pPr>
            <a:r>
              <a:rPr lang="en-US" sz="4000" dirty="0" smtClean="0"/>
              <a:t> $ bundle install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$ bundle exec rake </a:t>
            </a:r>
            <a:r>
              <a:rPr lang="en-US" sz="4000" dirty="0" err="1" smtClean="0"/>
              <a:t>db:migrate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203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run, </a:t>
            </a:r>
            <a:r>
              <a:rPr lang="en-US" dirty="0" err="1" smtClean="0"/>
              <a:t>workflow_manager</a:t>
            </a:r>
            <a:r>
              <a:rPr lang="en-US" dirty="0" smtClean="0"/>
              <a:t>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$ rails server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$ </a:t>
            </a:r>
            <a:r>
              <a:rPr lang="en-US" sz="4000" dirty="0" err="1" smtClean="0"/>
              <a:t>workflow_manager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9552" y="2780928"/>
            <a:ext cx="7704856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459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Access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46" y="1844824"/>
            <a:ext cx="7640386" cy="4390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1340768"/>
            <a:ext cx="2169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ocalhost:3000</a:t>
            </a:r>
          </a:p>
        </p:txBody>
      </p:sp>
    </p:spTree>
    <p:extLst>
      <p:ext uri="{BB962C8B-B14F-4D97-AF65-F5344CB8AC3E}">
        <p14:creationId xmlns:p14="http://schemas.microsoft.com/office/powerpoint/2010/main" val="356530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import / Job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52392"/>
          </a:xfrm>
        </p:spPr>
        <p:txBody>
          <a:bodyPr/>
          <a:lstStyle/>
          <a:p>
            <a:r>
              <a:rPr lang="en-US" dirty="0" smtClean="0"/>
              <a:t>Prepare your </a:t>
            </a:r>
            <a:r>
              <a:rPr lang="en-US" i="1" dirty="0" smtClean="0"/>
              <a:t>data set</a:t>
            </a:r>
          </a:p>
          <a:p>
            <a:r>
              <a:rPr lang="en-US" dirty="0" smtClean="0"/>
              <a:t>Import </a:t>
            </a:r>
            <a:r>
              <a:rPr lang="en-US" dirty="0" err="1" smtClean="0"/>
              <a:t>dataset.tsv</a:t>
            </a:r>
            <a:endParaRPr lang="en-US" dirty="0" smtClean="0"/>
          </a:p>
          <a:p>
            <a:r>
              <a:rPr lang="en-US" dirty="0" smtClean="0"/>
              <a:t>Check samples</a:t>
            </a:r>
          </a:p>
          <a:p>
            <a:r>
              <a:rPr lang="en-US" dirty="0" smtClean="0"/>
              <a:t>Select an application</a:t>
            </a:r>
          </a:p>
          <a:p>
            <a:pPr lvl="1"/>
            <a:r>
              <a:rPr lang="en-US" dirty="0" err="1" smtClean="0"/>
              <a:t>WordCountApp</a:t>
            </a:r>
            <a:endParaRPr lang="en-US" dirty="0" smtClean="0"/>
          </a:p>
          <a:p>
            <a:r>
              <a:rPr lang="en-US" dirty="0" smtClean="0"/>
              <a:t>Set parameters</a:t>
            </a:r>
          </a:p>
          <a:p>
            <a:r>
              <a:rPr lang="en-US" dirty="0" smtClean="0"/>
              <a:t>Submit a job</a:t>
            </a:r>
          </a:p>
          <a:p>
            <a:r>
              <a:rPr lang="en-US" dirty="0" smtClean="0"/>
              <a:t>Check job status</a:t>
            </a:r>
          </a:p>
          <a:p>
            <a:r>
              <a:rPr lang="en-US" dirty="0" smtClean="0"/>
              <a:t>Check job script/log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ublic/projects</a:t>
            </a:r>
          </a:p>
          <a:p>
            <a:r>
              <a:rPr lang="en-US" dirty="0" smtClean="0"/>
              <a:t>Check result</a:t>
            </a:r>
          </a:p>
        </p:txBody>
      </p:sp>
    </p:spTree>
    <p:extLst>
      <p:ext uri="{BB962C8B-B14F-4D97-AF65-F5344CB8AC3E}">
        <p14:creationId xmlns:p14="http://schemas.microsoft.com/office/powerpoint/2010/main" val="212463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640386" cy="4390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16016" y="3429000"/>
            <a:ext cx="2880320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4249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640386" cy="4390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8024" y="3861048"/>
            <a:ext cx="2808312" cy="6480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3794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Sushi idea (I)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059384"/>
            <a:ext cx="7188200" cy="482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41277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Start with a bunch of raw data files on your disk: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032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Application Import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1340768"/>
            <a:ext cx="463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fgcz</a:t>
            </a:r>
            <a:r>
              <a:rPr lang="en-US" sz="2400" dirty="0" err="1"/>
              <a:t>-sushi.uzh.ch</a:t>
            </a:r>
            <a:r>
              <a:rPr lang="en-US" sz="2400" dirty="0"/>
              <a:t>/</a:t>
            </a:r>
            <a:r>
              <a:rPr lang="en-US" sz="2400" dirty="0" err="1"/>
              <a:t>download.html</a:t>
            </a: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1959312"/>
            <a:ext cx="7524328" cy="42059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5579948"/>
            <a:ext cx="6984776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17114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Application Import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700809"/>
            <a:ext cx="8424167" cy="4852392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 smtClean="0"/>
              <a:t>wget</a:t>
            </a:r>
            <a:r>
              <a:rPr lang="pl-PL" sz="3200" dirty="0" smtClean="0"/>
              <a:t> http://</a:t>
            </a:r>
            <a:r>
              <a:rPr lang="pl-PL" sz="3200" dirty="0" err="1" smtClean="0"/>
              <a:t>fgcz-sushi.uzh.ch</a:t>
            </a:r>
            <a:r>
              <a:rPr lang="pl-PL" sz="3200" dirty="0" smtClean="0"/>
              <a:t>/</a:t>
            </a:r>
            <a:r>
              <a:rPr lang="pl-PL" sz="3200" dirty="0" err="1" smtClean="0"/>
              <a:t>fgcz_sushi_apps.tgz</a:t>
            </a:r>
            <a:endParaRPr lang="pl-PL" sz="3200" dirty="0"/>
          </a:p>
          <a:p>
            <a:pPr marL="0" indent="0">
              <a:buNone/>
            </a:pPr>
            <a:r>
              <a:rPr lang="pl-PL" sz="3200" dirty="0" smtClean="0"/>
              <a:t>$ tar </a:t>
            </a:r>
            <a:r>
              <a:rPr lang="pl-PL" sz="3200" dirty="0" err="1" smtClean="0"/>
              <a:t>xvf</a:t>
            </a:r>
            <a:r>
              <a:rPr lang="pl-PL" sz="3200" dirty="0" smtClean="0"/>
              <a:t> </a:t>
            </a:r>
            <a:r>
              <a:rPr lang="pl-PL" sz="3200" dirty="0" err="1" smtClean="0"/>
              <a:t>fgcz_sushi_apps.tgz</a:t>
            </a:r>
            <a:endParaRPr lang="pl-PL" sz="3200" dirty="0" smtClean="0"/>
          </a:p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/>
              <a:t>cp</a:t>
            </a:r>
            <a:r>
              <a:rPr lang="pl-PL" sz="3200" dirty="0"/>
              <a:t> </a:t>
            </a:r>
            <a:r>
              <a:rPr lang="pl-PL" sz="3200" dirty="0" err="1"/>
              <a:t>fgcz_sushi_apps</a:t>
            </a:r>
            <a:r>
              <a:rPr lang="pl-PL" sz="3200" dirty="0"/>
              <a:t>/</a:t>
            </a:r>
            <a:r>
              <a:rPr lang="pl-PL" sz="3200" dirty="0" err="1"/>
              <a:t>FastqcApp.rb</a:t>
            </a:r>
            <a:r>
              <a:rPr lang="pl-PL" sz="3200" dirty="0"/>
              <a:t> sushi/</a:t>
            </a:r>
            <a:r>
              <a:rPr lang="pl-PL" sz="3200" dirty="0" err="1"/>
              <a:t>lib</a:t>
            </a:r>
            <a:r>
              <a:rPr lang="pl-PL" sz="3200" dirty="0"/>
              <a:t>/ </a:t>
            </a:r>
          </a:p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/>
              <a:t>cp</a:t>
            </a:r>
            <a:r>
              <a:rPr lang="pl-PL" sz="3200" dirty="0"/>
              <a:t> -r </a:t>
            </a:r>
            <a:r>
              <a:rPr lang="pl-PL" sz="3200" dirty="0" err="1"/>
              <a:t>fgcz_sushi_apps</a:t>
            </a:r>
            <a:r>
              <a:rPr lang="pl-PL" sz="3200" dirty="0"/>
              <a:t>/</a:t>
            </a:r>
            <a:r>
              <a:rPr lang="pl-PL" sz="3200" dirty="0" err="1"/>
              <a:t>R_scripts</a:t>
            </a:r>
            <a:r>
              <a:rPr lang="pl-PL" sz="3200" dirty="0"/>
              <a:t> sushi/</a:t>
            </a:r>
            <a:r>
              <a:rPr lang="pl-PL" sz="3200" dirty="0" err="1"/>
              <a:t>lib</a:t>
            </a:r>
            <a:r>
              <a:rPr lang="pl-PL" sz="3200" dirty="0"/>
              <a:t>/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198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Study –</a:t>
            </a:r>
            <a:r>
              <a:rPr lang="en-US" dirty="0" err="1" smtClean="0"/>
              <a:t>RNAseq</a:t>
            </a:r>
            <a:r>
              <a:rPr lang="en-US" dirty="0" smtClean="0"/>
              <a:t> DEG analysis-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RNAseq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Quality Control</a:t>
            </a:r>
          </a:p>
          <a:p>
            <a:pPr lvl="2"/>
            <a:r>
              <a:rPr lang="en-US" dirty="0" err="1" smtClean="0"/>
              <a:t>FastQC</a:t>
            </a:r>
            <a:endParaRPr lang="en-US" dirty="0" smtClean="0"/>
          </a:p>
          <a:p>
            <a:pPr lvl="1"/>
            <a:r>
              <a:rPr lang="en-US" dirty="0" smtClean="0"/>
              <a:t>Mapping</a:t>
            </a:r>
          </a:p>
          <a:p>
            <a:pPr lvl="2"/>
            <a:r>
              <a:rPr lang="en-US" dirty="0" smtClean="0"/>
              <a:t>STAR</a:t>
            </a:r>
          </a:p>
          <a:p>
            <a:pPr lvl="1"/>
            <a:r>
              <a:rPr lang="en-US" dirty="0" smtClean="0"/>
              <a:t>Counting</a:t>
            </a:r>
          </a:p>
          <a:p>
            <a:pPr lvl="2"/>
            <a:r>
              <a:rPr lang="en-US" dirty="0" err="1" smtClean="0"/>
              <a:t>HTSeq</a:t>
            </a:r>
            <a:endParaRPr lang="en-US" dirty="0" smtClean="0"/>
          </a:p>
          <a:p>
            <a:pPr lvl="1"/>
            <a:r>
              <a:rPr lang="en-US" dirty="0" smtClean="0"/>
              <a:t>Differential Gene Expression</a:t>
            </a:r>
          </a:p>
          <a:p>
            <a:pPr lvl="2"/>
            <a:r>
              <a:rPr lang="en-US" dirty="0" err="1" smtClean="0"/>
              <a:t>EdgeR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6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1600" dirty="0">
              <a:solidFill>
                <a:srgbClr val="80808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3116" y="1484784"/>
            <a:ext cx="8496175" cy="48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14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717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89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861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433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4000" dirty="0" smtClean="0"/>
              <a:t> Shell script auto-generating</a:t>
            </a:r>
          </a:p>
          <a:p>
            <a:r>
              <a:rPr lang="en-US" sz="4000" dirty="0" smtClean="0"/>
              <a:t> Application Framework</a:t>
            </a:r>
          </a:p>
          <a:p>
            <a:r>
              <a:rPr lang="en-US" sz="4000" dirty="0" smtClean="0"/>
              <a:t> Support all languages</a:t>
            </a:r>
          </a:p>
          <a:p>
            <a:r>
              <a:rPr lang="en-US" sz="4000" dirty="0" smtClean="0"/>
              <a:t> Help bio-</a:t>
            </a:r>
            <a:r>
              <a:rPr lang="en-US" sz="4000" dirty="0" err="1" smtClean="0"/>
              <a:t>logist</a:t>
            </a:r>
            <a:r>
              <a:rPr lang="en-US" sz="4000" dirty="0" smtClean="0"/>
              <a:t>/-</a:t>
            </a:r>
            <a:r>
              <a:rPr lang="en-US" sz="4000" dirty="0" err="1" smtClean="0"/>
              <a:t>informatician</a:t>
            </a:r>
            <a:endParaRPr lang="en-US" sz="4000" dirty="0" smtClean="0"/>
          </a:p>
          <a:p>
            <a:r>
              <a:rPr lang="en-US" sz="4000" dirty="0" smtClean="0"/>
              <a:t> </a:t>
            </a:r>
            <a:r>
              <a:rPr lang="en-US" sz="4000" smtClean="0"/>
              <a:t>Implemented </a:t>
            </a:r>
            <a:r>
              <a:rPr lang="en-US" sz="4000" smtClean="0"/>
              <a:t>in</a:t>
            </a:r>
            <a:r>
              <a:rPr lang="en-US" sz="4000" smtClean="0"/>
              <a:t> </a:t>
            </a:r>
            <a:r>
              <a:rPr lang="en-US" sz="4000" dirty="0" smtClean="0"/>
              <a:t>Ruby</a:t>
            </a:r>
            <a:endParaRPr lang="en-US" sz="2800" dirty="0" smtClean="0"/>
          </a:p>
          <a:p>
            <a:r>
              <a:rPr lang="en-US" sz="4000" dirty="0" smtClean="0"/>
              <a:t> Meta-Information </a:t>
            </a:r>
            <a:r>
              <a:rPr lang="en-US" sz="4000" i="1" dirty="0" err="1" smtClean="0"/>
              <a:t>DataSet</a:t>
            </a:r>
            <a:endParaRPr lang="en-US" sz="4000" i="1" dirty="0" smtClean="0"/>
          </a:p>
          <a:p>
            <a:r>
              <a:rPr lang="en-US" sz="4000" dirty="0" smtClean="0"/>
              <a:t> Interface: GUI / CLI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1484784"/>
            <a:ext cx="1872208" cy="4852392"/>
          </a:xfrm>
        </p:spPr>
        <p:txBody>
          <a:bodyPr/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H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I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I</a:t>
            </a:r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04664"/>
            <a:ext cx="1251565" cy="1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9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15134"/>
            <a:ext cx="6708843" cy="317410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95736" y="1844824"/>
            <a:ext cx="3959672" cy="5040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http://</a:t>
            </a:r>
            <a:r>
              <a:rPr lang="en-US" sz="2800" dirty="0" err="1" smtClean="0"/>
              <a:t>fgcz-sushi.uzh.ch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21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1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import / Job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52392"/>
          </a:xfrm>
        </p:spPr>
        <p:txBody>
          <a:bodyPr/>
          <a:lstStyle/>
          <a:p>
            <a:r>
              <a:rPr lang="en-US" dirty="0" smtClean="0"/>
              <a:t>Prepare your </a:t>
            </a:r>
            <a:r>
              <a:rPr lang="en-US" i="1" dirty="0" smtClean="0"/>
              <a:t>data set</a:t>
            </a:r>
          </a:p>
          <a:p>
            <a:r>
              <a:rPr lang="en-US" dirty="0" smtClean="0"/>
              <a:t>Import </a:t>
            </a:r>
            <a:r>
              <a:rPr lang="en-US" dirty="0" err="1" smtClean="0"/>
              <a:t>dataset.tsv</a:t>
            </a:r>
            <a:endParaRPr lang="en-US" dirty="0" smtClean="0"/>
          </a:p>
          <a:p>
            <a:r>
              <a:rPr lang="en-US" dirty="0" smtClean="0"/>
              <a:t>Check samples</a:t>
            </a:r>
          </a:p>
          <a:p>
            <a:r>
              <a:rPr lang="en-US" dirty="0" smtClean="0"/>
              <a:t>Select an application</a:t>
            </a:r>
          </a:p>
          <a:p>
            <a:pPr lvl="1"/>
            <a:r>
              <a:rPr lang="en-US" dirty="0" err="1" smtClean="0"/>
              <a:t>WordCountApp</a:t>
            </a:r>
            <a:endParaRPr lang="en-US" dirty="0" smtClean="0"/>
          </a:p>
          <a:p>
            <a:r>
              <a:rPr lang="en-US" dirty="0" smtClean="0"/>
              <a:t>Set parameters</a:t>
            </a:r>
          </a:p>
          <a:p>
            <a:r>
              <a:rPr lang="en-US" dirty="0" smtClean="0"/>
              <a:t>Submit a job</a:t>
            </a:r>
          </a:p>
          <a:p>
            <a:r>
              <a:rPr lang="en-US" dirty="0" smtClean="0"/>
              <a:t>Check job status</a:t>
            </a:r>
          </a:p>
          <a:p>
            <a:r>
              <a:rPr lang="en-US" dirty="0" smtClean="0"/>
              <a:t>Check job script/log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ublic/projects</a:t>
            </a:r>
          </a:p>
          <a:p>
            <a:r>
              <a:rPr lang="en-US" dirty="0" smtClean="0"/>
              <a:t>Check result</a:t>
            </a:r>
          </a:p>
        </p:txBody>
      </p:sp>
    </p:spTree>
    <p:extLst>
      <p:ext uri="{BB962C8B-B14F-4D97-AF65-F5344CB8AC3E}">
        <p14:creationId xmlns:p14="http://schemas.microsoft.com/office/powerpoint/2010/main" val="369916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640386" cy="4390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16016" y="3429000"/>
            <a:ext cx="2880320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2101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640386" cy="43907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8024" y="3861048"/>
            <a:ext cx="2808312" cy="6480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762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7583827" cy="4550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2924944"/>
            <a:ext cx="1224136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7139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Sushi idea (II)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00" y="2059384"/>
            <a:ext cx="7188200" cy="482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41277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Add the magic seasoning: </a:t>
            </a:r>
            <a:r>
              <a:rPr lang="en-US" sz="1800" b="1" dirty="0" smtClean="0">
                <a:solidFill>
                  <a:srgbClr val="B5D667"/>
                </a:solidFill>
              </a:rPr>
              <a:t>Meta information</a:t>
            </a:r>
            <a:endParaRPr lang="en-US" sz="1800" dirty="0">
              <a:solidFill>
                <a:srgbClr val="B5D6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7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7380312" cy="5009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65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615518" cy="3946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5229200"/>
            <a:ext cx="6480720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19981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Application Run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33179"/>
            <a:ext cx="6211343" cy="50641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5733256"/>
            <a:ext cx="6480720" cy="10081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70074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Setting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452320" cy="4538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6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Submission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5661408" cy="52197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6309320"/>
            <a:ext cx="936104" cy="4320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038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2191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Down Arrow 5"/>
          <p:cNvSpPr/>
          <p:nvPr/>
        </p:nvSpPr>
        <p:spPr bwMode="auto">
          <a:xfrm>
            <a:off x="3059832" y="3573016"/>
            <a:ext cx="1872208" cy="576064"/>
          </a:xfrm>
          <a:prstGeom prst="downArrow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3096"/>
            <a:ext cx="9144000" cy="24391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3568" y="1988840"/>
            <a:ext cx="792088" cy="136815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9552" y="4365104"/>
            <a:ext cx="792088" cy="22322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0332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2398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348880"/>
            <a:ext cx="3888432" cy="4320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3789040"/>
            <a:ext cx="9144000" cy="26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Log, Job 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4717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1475656" cy="4320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9602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Log, Job 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300"/>
            <a:ext cx="9144000" cy="28005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67744" y="2492896"/>
            <a:ext cx="2088232" cy="22322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584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8229600" cy="461665"/>
          </a:xfrm>
        </p:spPr>
        <p:txBody>
          <a:bodyPr/>
          <a:lstStyle/>
          <a:p>
            <a:r>
              <a:rPr lang="en-US" dirty="0" smtClean="0"/>
              <a:t>Job 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100392" cy="3615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1" y="5013176"/>
            <a:ext cx="7488833" cy="5040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8918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Meta-information turns mere data files into a </a:t>
            </a:r>
            <a:r>
              <a:rPr lang="en-US" i="1" dirty="0" smtClean="0"/>
              <a:t>data set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0" r="2170"/>
          <a:stretch/>
        </p:blipFill>
        <p:spPr>
          <a:xfrm>
            <a:off x="340347" y="1340768"/>
            <a:ext cx="8768157" cy="366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106249" y="299230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One row per sample</a:t>
            </a:r>
            <a:endParaRPr lang="en-US" sz="1800" dirty="0"/>
          </a:p>
        </p:txBody>
      </p:sp>
      <p:sp>
        <p:nvSpPr>
          <p:cNvPr id="5" name="Right Brace 4"/>
          <p:cNvSpPr/>
          <p:nvPr/>
        </p:nvSpPr>
        <p:spPr bwMode="auto">
          <a:xfrm rot="5400000">
            <a:off x="2249742" y="4095074"/>
            <a:ext cx="324036" cy="1152128"/>
          </a:xfrm>
          <a:prstGeom prst="righ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486916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associated files</a:t>
            </a:r>
            <a:endParaRPr lang="en-US" sz="1800" dirty="0"/>
          </a:p>
        </p:txBody>
      </p:sp>
      <p:sp>
        <p:nvSpPr>
          <p:cNvPr id="7" name="Right Brace 6"/>
          <p:cNvSpPr/>
          <p:nvPr/>
        </p:nvSpPr>
        <p:spPr bwMode="auto">
          <a:xfrm rot="5400000">
            <a:off x="5742130" y="2186862"/>
            <a:ext cx="324036" cy="4968552"/>
          </a:xfrm>
          <a:prstGeom prst="righ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486916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everything else noteworthy about the files and the samples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925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8100392" cy="4337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59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Application Import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1340768"/>
            <a:ext cx="463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fgcz</a:t>
            </a:r>
            <a:r>
              <a:rPr lang="en-US" sz="2400" dirty="0" err="1"/>
              <a:t>-sushi.uzh.ch</a:t>
            </a:r>
            <a:r>
              <a:rPr lang="en-US" sz="2400" dirty="0"/>
              <a:t>/</a:t>
            </a:r>
            <a:r>
              <a:rPr lang="en-US" sz="2400" dirty="0" err="1"/>
              <a:t>download.html</a:t>
            </a: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1959312"/>
            <a:ext cx="7524328" cy="42059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5579948"/>
            <a:ext cx="6984776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19780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Application Import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700809"/>
            <a:ext cx="8424167" cy="4852392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 smtClean="0"/>
              <a:t>wget</a:t>
            </a:r>
            <a:r>
              <a:rPr lang="pl-PL" sz="3200" dirty="0" smtClean="0"/>
              <a:t> http://</a:t>
            </a:r>
            <a:r>
              <a:rPr lang="pl-PL" sz="3200" dirty="0" err="1" smtClean="0"/>
              <a:t>fgcz-sushi.uzh.ch</a:t>
            </a:r>
            <a:r>
              <a:rPr lang="pl-PL" sz="3200" dirty="0" smtClean="0"/>
              <a:t>/</a:t>
            </a:r>
            <a:r>
              <a:rPr lang="pl-PL" sz="3200" dirty="0" err="1" smtClean="0"/>
              <a:t>fgcz_sushi_apps.tar</a:t>
            </a:r>
            <a:endParaRPr lang="pl-PL" sz="3200" dirty="0"/>
          </a:p>
          <a:p>
            <a:pPr marL="0" indent="0">
              <a:buNone/>
            </a:pPr>
            <a:r>
              <a:rPr lang="pl-PL" sz="3200" dirty="0" smtClean="0"/>
              <a:t>$ tar </a:t>
            </a:r>
            <a:r>
              <a:rPr lang="pl-PL" sz="3200" dirty="0" err="1" smtClean="0"/>
              <a:t>xvf</a:t>
            </a:r>
            <a:r>
              <a:rPr lang="pl-PL" sz="3200" dirty="0" smtClean="0"/>
              <a:t> </a:t>
            </a:r>
            <a:r>
              <a:rPr lang="pl-PL" sz="3200" dirty="0" err="1" smtClean="0"/>
              <a:t>fgcz_sushi_apps.tar</a:t>
            </a:r>
            <a:endParaRPr lang="pl-PL" sz="3200" dirty="0" smtClean="0"/>
          </a:p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/>
              <a:t>cp</a:t>
            </a:r>
            <a:r>
              <a:rPr lang="pl-PL" sz="3200" dirty="0"/>
              <a:t> </a:t>
            </a:r>
            <a:r>
              <a:rPr lang="pl-PL" sz="3200" dirty="0" err="1"/>
              <a:t>fgcz_sushi_apps</a:t>
            </a:r>
            <a:r>
              <a:rPr lang="pl-PL" sz="3200" dirty="0"/>
              <a:t>/</a:t>
            </a:r>
            <a:r>
              <a:rPr lang="pl-PL" sz="3200" dirty="0" err="1"/>
              <a:t>FastqcApp.rb</a:t>
            </a:r>
            <a:r>
              <a:rPr lang="pl-PL" sz="3200" dirty="0"/>
              <a:t> sushi/</a:t>
            </a:r>
            <a:r>
              <a:rPr lang="pl-PL" sz="3200" dirty="0" err="1"/>
              <a:t>lib</a:t>
            </a:r>
            <a:r>
              <a:rPr lang="pl-PL" sz="3200" dirty="0"/>
              <a:t>/ </a:t>
            </a:r>
          </a:p>
          <a:p>
            <a:pPr marL="0" indent="0">
              <a:buNone/>
            </a:pPr>
            <a:r>
              <a:rPr lang="pl-PL" sz="3200" dirty="0" smtClean="0"/>
              <a:t>$ </a:t>
            </a:r>
            <a:r>
              <a:rPr lang="pl-PL" sz="3200" dirty="0" err="1"/>
              <a:t>cp</a:t>
            </a:r>
            <a:r>
              <a:rPr lang="pl-PL" sz="3200" dirty="0"/>
              <a:t> -r </a:t>
            </a:r>
            <a:r>
              <a:rPr lang="pl-PL" sz="3200" dirty="0" err="1"/>
              <a:t>fgcz_sushi_apps</a:t>
            </a:r>
            <a:r>
              <a:rPr lang="pl-PL" sz="3200" dirty="0"/>
              <a:t>/</a:t>
            </a:r>
            <a:r>
              <a:rPr lang="pl-PL" sz="3200" dirty="0" err="1"/>
              <a:t>R_scripts</a:t>
            </a:r>
            <a:r>
              <a:rPr lang="pl-PL" sz="3200" dirty="0"/>
              <a:t> sushi/</a:t>
            </a:r>
            <a:r>
              <a:rPr lang="pl-PL" sz="3200" dirty="0" err="1"/>
              <a:t>lib</a:t>
            </a:r>
            <a:r>
              <a:rPr lang="pl-PL" sz="3200" dirty="0"/>
              <a:t>/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12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Application Import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746"/>
            <a:ext cx="9144000" cy="549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7636" y="6021288"/>
            <a:ext cx="9054132" cy="369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50984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r>
              <a:rPr lang="en-US" dirty="0" smtClean="0"/>
              <a:t> result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308304" cy="41532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2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Study –</a:t>
            </a:r>
            <a:r>
              <a:rPr lang="en-US" dirty="0" err="1" smtClean="0"/>
              <a:t>RNAseq</a:t>
            </a:r>
            <a:r>
              <a:rPr lang="en-US" dirty="0" smtClean="0"/>
              <a:t> DEG analysis-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RNAseq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Quality Control</a:t>
            </a:r>
          </a:p>
          <a:p>
            <a:pPr lvl="2"/>
            <a:r>
              <a:rPr lang="en-US" dirty="0" err="1" smtClean="0"/>
              <a:t>FastQC</a:t>
            </a:r>
            <a:endParaRPr lang="en-US" dirty="0" smtClean="0"/>
          </a:p>
          <a:p>
            <a:pPr lvl="1"/>
            <a:r>
              <a:rPr lang="en-US" dirty="0" smtClean="0"/>
              <a:t>Mapping</a:t>
            </a:r>
          </a:p>
          <a:p>
            <a:pPr lvl="2"/>
            <a:r>
              <a:rPr lang="en-US" dirty="0" smtClean="0"/>
              <a:t>STAR</a:t>
            </a:r>
          </a:p>
          <a:p>
            <a:pPr lvl="1"/>
            <a:r>
              <a:rPr lang="en-US" dirty="0" smtClean="0"/>
              <a:t>Counting</a:t>
            </a:r>
          </a:p>
          <a:p>
            <a:pPr lvl="2"/>
            <a:r>
              <a:rPr lang="en-US" dirty="0" err="1" smtClean="0"/>
              <a:t>HTSeq</a:t>
            </a:r>
            <a:endParaRPr lang="en-US" dirty="0" smtClean="0"/>
          </a:p>
          <a:p>
            <a:pPr lvl="1"/>
            <a:r>
              <a:rPr lang="en-US" dirty="0" smtClean="0"/>
              <a:t>Differential Gene Expression</a:t>
            </a:r>
          </a:p>
          <a:p>
            <a:pPr lvl="2"/>
            <a:r>
              <a:rPr lang="en-US" dirty="0" err="1" smtClean="0"/>
              <a:t>EdgeR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Study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8022318" cy="26596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03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1600" dirty="0">
              <a:solidFill>
                <a:srgbClr val="80808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3116" y="1484784"/>
            <a:ext cx="8496175" cy="48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14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717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89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861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433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Times" charset="0"/>
              <a:buChar char="-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4000" dirty="0" smtClean="0"/>
              <a:t> Shell script auto-generating</a:t>
            </a:r>
          </a:p>
          <a:p>
            <a:r>
              <a:rPr lang="en-US" sz="4000" dirty="0" smtClean="0"/>
              <a:t> Application Framework</a:t>
            </a:r>
          </a:p>
          <a:p>
            <a:r>
              <a:rPr lang="en-US" sz="4000" dirty="0" smtClean="0"/>
              <a:t> Support all languages</a:t>
            </a:r>
          </a:p>
          <a:p>
            <a:r>
              <a:rPr lang="en-US" sz="4000" dirty="0" smtClean="0"/>
              <a:t> Help bio-</a:t>
            </a:r>
            <a:r>
              <a:rPr lang="en-US" sz="4000" dirty="0" err="1" smtClean="0"/>
              <a:t>logist</a:t>
            </a:r>
            <a:r>
              <a:rPr lang="en-US" sz="4000" dirty="0" smtClean="0"/>
              <a:t>/-</a:t>
            </a:r>
            <a:r>
              <a:rPr lang="en-US" sz="4000" dirty="0" err="1" smtClean="0"/>
              <a:t>informatician</a:t>
            </a:r>
            <a:endParaRPr lang="en-US" sz="4000" dirty="0" smtClean="0"/>
          </a:p>
          <a:p>
            <a:r>
              <a:rPr lang="en-US" sz="4000" dirty="0" smtClean="0"/>
              <a:t> Implemented on Ruby</a:t>
            </a:r>
            <a:endParaRPr lang="en-US" sz="2800" dirty="0" smtClean="0"/>
          </a:p>
          <a:p>
            <a:r>
              <a:rPr lang="en-US" sz="4000" dirty="0" smtClean="0"/>
              <a:t> Meta-Information </a:t>
            </a:r>
            <a:r>
              <a:rPr lang="en-US" sz="4000" i="1" dirty="0" err="1" smtClean="0"/>
              <a:t>DataSet</a:t>
            </a:r>
            <a:endParaRPr lang="en-US" sz="4000" i="1" dirty="0" smtClean="0"/>
          </a:p>
          <a:p>
            <a:r>
              <a:rPr lang="en-US" sz="4000" dirty="0" smtClean="0"/>
              <a:t> Interface: GUI / CLI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1484784"/>
            <a:ext cx="1872208" cy="4852392"/>
          </a:xfrm>
        </p:spPr>
        <p:txBody>
          <a:bodyPr/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H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I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I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83847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15134"/>
            <a:ext cx="6708843" cy="317410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95736" y="1844824"/>
            <a:ext cx="3959672" cy="5040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http://</a:t>
            </a:r>
            <a:r>
              <a:rPr lang="en-US" sz="2800" dirty="0" err="1" smtClean="0"/>
              <a:t>fgcz-sushi.uzh.ch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510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4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offers a choice of analysis apps for your </a:t>
            </a:r>
            <a:r>
              <a:rPr lang="en-US" i="1" dirty="0" smtClean="0"/>
              <a:t>data set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380312" cy="4664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39552" y="3501008"/>
            <a:ext cx="7848872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755576" y="3645024"/>
            <a:ext cx="7272808" cy="1296144"/>
          </a:xfrm>
          <a:prstGeom prst="downArrow">
            <a:avLst>
              <a:gd name="adj1" fmla="val 78760"/>
              <a:gd name="adj2" fmla="val 50000"/>
            </a:avLst>
          </a:prstGeom>
          <a:solidFill>
            <a:srgbClr val="B5D667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45 Light" charset="0"/>
              </a:rPr>
              <a:t>The meta-information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45 Light" charset="0"/>
              </a:rPr>
              <a:t> columns drive the available applications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Run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00809"/>
            <a:ext cx="8229600" cy="2448271"/>
          </a:xfrm>
        </p:spPr>
        <p:txBody>
          <a:bodyPr/>
          <a:lstStyle/>
          <a:p>
            <a:r>
              <a:rPr lang="en-US" dirty="0" smtClean="0"/>
              <a:t>GUI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517232"/>
            <a:ext cx="7524328" cy="1023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988840"/>
            <a:ext cx="4427984" cy="2969447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73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Mode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8095415" cy="159637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552" y="3861048"/>
            <a:ext cx="8229600" cy="2232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SAMPLE</a:t>
            </a:r>
            <a:r>
              <a:rPr lang="en-US" dirty="0" smtClean="0"/>
              <a:t> mode</a:t>
            </a:r>
          </a:p>
          <a:p>
            <a:pPr lvl="1"/>
            <a:r>
              <a:rPr lang="en-US" dirty="0" smtClean="0"/>
              <a:t>Job per Sample, e.g. </a:t>
            </a:r>
            <a:r>
              <a:rPr lang="en-US" dirty="0" err="1" smtClean="0"/>
              <a:t>Tophat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DATASET</a:t>
            </a:r>
            <a:r>
              <a:rPr lang="en-US" dirty="0" smtClean="0"/>
              <a:t> mode</a:t>
            </a:r>
          </a:p>
          <a:p>
            <a:pPr lvl="1"/>
            <a:r>
              <a:rPr lang="en-US" dirty="0" smtClean="0"/>
              <a:t>Job per </a:t>
            </a:r>
            <a:r>
              <a:rPr lang="en-US" dirty="0" err="1" smtClean="0"/>
              <a:t>DataSet</a:t>
            </a:r>
            <a:r>
              <a:rPr lang="en-US" dirty="0" smtClean="0"/>
              <a:t>, e.g. </a:t>
            </a:r>
            <a:r>
              <a:rPr lang="en-US" dirty="0" err="1" smtClean="0"/>
              <a:t>FastQC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6532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 New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ways: prepare </a:t>
            </a:r>
          </a:p>
          <a:p>
            <a:pPr marL="838200" lvl="1" indent="-457200"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hell script </a:t>
            </a:r>
          </a:p>
          <a:p>
            <a:pPr marL="838200" lvl="1" indent="-45720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uby script</a:t>
            </a:r>
          </a:p>
          <a:p>
            <a:r>
              <a:rPr lang="en-US" dirty="0" smtClean="0"/>
              <a:t>Save it in Sushi repository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 directory</a:t>
            </a:r>
          </a:p>
          <a:p>
            <a:pPr lvl="1"/>
            <a:r>
              <a:rPr lang="en-US" dirty="0" smtClean="0"/>
              <a:t>No reboot</a:t>
            </a:r>
          </a:p>
          <a:p>
            <a:r>
              <a:rPr lang="en-US" dirty="0" smtClean="0"/>
              <a:t>Test on CLI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/>
              <a:t>sushi_fabric</a:t>
            </a:r>
            <a:r>
              <a:rPr lang="en-US" dirty="0"/>
              <a:t> --class </a:t>
            </a:r>
            <a:r>
              <a:rPr lang="en-US" dirty="0" err="1"/>
              <a:t>WordCountApp</a:t>
            </a:r>
            <a:r>
              <a:rPr lang="en-US" dirty="0"/>
              <a:t> --</a:t>
            </a:r>
            <a:r>
              <a:rPr lang="en-US" dirty="0" err="1"/>
              <a:t>dataset_id</a:t>
            </a:r>
            <a:r>
              <a:rPr lang="en-US" dirty="0"/>
              <a:t> 1 </a:t>
            </a:r>
            <a:r>
              <a:rPr lang="en-US" dirty="0" smtClean="0"/>
              <a:t>–run</a:t>
            </a:r>
            <a:endParaRPr lang="en-US" dirty="0"/>
          </a:p>
          <a:p>
            <a:r>
              <a:rPr lang="en-US" dirty="0" smtClean="0"/>
              <a:t>Test on GUI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1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 a new application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2232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Inherit </a:t>
            </a:r>
            <a:r>
              <a:rPr lang="en-US" dirty="0" err="1" smtClean="0"/>
              <a:t>SushiApp</a:t>
            </a:r>
            <a:r>
              <a:rPr lang="en-US" dirty="0" smtClean="0"/>
              <a:t> class </a:t>
            </a:r>
          </a:p>
          <a:p>
            <a:pPr lvl="1"/>
            <a:r>
              <a:rPr lang="en-US" dirty="0" smtClean="0"/>
              <a:t>Write </a:t>
            </a:r>
            <a:r>
              <a:rPr lang="en-US" b="1" dirty="0" smtClean="0">
                <a:solidFill>
                  <a:srgbClr val="0000FF"/>
                </a:solidFill>
              </a:rPr>
              <a:t>Ruby code</a:t>
            </a:r>
          </a:p>
          <a:p>
            <a:pPr lvl="1"/>
            <a:r>
              <a:rPr lang="en-US" dirty="0" smtClean="0"/>
              <a:t>Template Method Design Pattern</a:t>
            </a:r>
          </a:p>
          <a:p>
            <a:pPr lvl="1"/>
            <a:r>
              <a:rPr lang="en-US" dirty="0" smtClean="0"/>
              <a:t>Possible to tune-up details</a:t>
            </a:r>
          </a:p>
          <a:p>
            <a:pPr lvl="1"/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Delegate to </a:t>
            </a:r>
            <a:r>
              <a:rPr lang="en-US" dirty="0" err="1" smtClean="0"/>
              <a:t>SushiWrap</a:t>
            </a:r>
            <a:r>
              <a:rPr lang="en-US" dirty="0" smtClean="0"/>
              <a:t> class</a:t>
            </a:r>
          </a:p>
          <a:p>
            <a:pPr lvl="1"/>
            <a:r>
              <a:rPr lang="en-US" dirty="0" smtClean="0"/>
              <a:t>Write </a:t>
            </a:r>
            <a:r>
              <a:rPr lang="en-US" b="1" dirty="0" smtClean="0">
                <a:solidFill>
                  <a:srgbClr val="0000FF"/>
                </a:solidFill>
              </a:rPr>
              <a:t>Shell script</a:t>
            </a:r>
          </a:p>
          <a:p>
            <a:pPr lvl="1"/>
            <a:r>
              <a:rPr lang="en-US" dirty="0" smtClean="0"/>
              <a:t>Ruby </a:t>
            </a:r>
            <a:r>
              <a:rPr lang="en-US" dirty="0" err="1" smtClean="0"/>
              <a:t>Metaprogramming</a:t>
            </a:r>
            <a:endParaRPr lang="en-US" dirty="0" smtClean="0"/>
          </a:p>
          <a:p>
            <a:pPr lvl="1"/>
            <a:r>
              <a:rPr lang="en-US" dirty="0" smtClean="0"/>
              <a:t>Quick import</a:t>
            </a:r>
          </a:p>
        </p:txBody>
      </p:sp>
    </p:spTree>
    <p:extLst>
      <p:ext uri="{BB962C8B-B14F-4D97-AF65-F5344CB8AC3E}">
        <p14:creationId xmlns:p14="http://schemas.microsoft.com/office/powerpoint/2010/main" val="1914965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8229600" cy="461665"/>
          </a:xfrm>
        </p:spPr>
        <p:txBody>
          <a:bodyPr/>
          <a:lstStyle/>
          <a:p>
            <a:r>
              <a:rPr lang="en-US" dirty="0" smtClean="0"/>
              <a:t>Template Method Pattern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369729"/>
            <a:ext cx="6948264" cy="415561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4536504" cy="648072"/>
          </a:xfrm>
        </p:spPr>
        <p:txBody>
          <a:bodyPr/>
          <a:lstStyle/>
          <a:p>
            <a:r>
              <a:rPr lang="en-US" dirty="0" smtClean="0"/>
              <a:t>Write Ruby code directly</a:t>
            </a:r>
          </a:p>
        </p:txBody>
      </p:sp>
    </p:spTree>
    <p:extLst>
      <p:ext uri="{BB962C8B-B14F-4D97-AF65-F5344CB8AC3E}">
        <p14:creationId xmlns:p14="http://schemas.microsoft.com/office/powerpoint/2010/main" val="22963527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Meta-programming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0808"/>
            <a:ext cx="7991872" cy="371622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4536504" cy="1512168"/>
          </a:xfrm>
        </p:spPr>
        <p:txBody>
          <a:bodyPr/>
          <a:lstStyle/>
          <a:p>
            <a:r>
              <a:rPr lang="en-US" dirty="0" smtClean="0"/>
              <a:t>Ruby code auto generation</a:t>
            </a:r>
          </a:p>
          <a:p>
            <a:pPr lvl="1"/>
            <a:r>
              <a:rPr lang="en-US" dirty="0" smtClean="0"/>
              <a:t>from shell script code</a:t>
            </a:r>
          </a:p>
        </p:txBody>
      </p:sp>
    </p:spTree>
    <p:extLst>
      <p:ext uri="{BB962C8B-B14F-4D97-AF65-F5344CB8AC3E}">
        <p14:creationId xmlns:p14="http://schemas.microsoft.com/office/powerpoint/2010/main" val="903643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Sushi App – </a:t>
            </a:r>
            <a:r>
              <a:rPr lang="en-US" dirty="0" err="1" smtClean="0"/>
              <a:t>WordCountApp.rb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12776"/>
            <a:ext cx="5867390" cy="52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049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Sushi App – </a:t>
            </a:r>
            <a:r>
              <a:rPr lang="en-US" dirty="0" err="1" smtClean="0"/>
              <a:t>WordCount.sh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2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2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 Sushi Apps – </a:t>
            </a:r>
            <a:r>
              <a:rPr lang="en-US" dirty="0" err="1" smtClean="0"/>
              <a:t>FastqcApp.rb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7308304" cy="47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2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Job Script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092280" cy="3156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611560" y="1844824"/>
            <a:ext cx="7272808" cy="2016224"/>
          </a:xfrm>
          <a:prstGeom prst="roundRect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3861048"/>
            <a:ext cx="7272808" cy="504056"/>
          </a:xfrm>
          <a:prstGeom prst="roundRect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11560" y="4365104"/>
            <a:ext cx="7272808" cy="792088"/>
          </a:xfrm>
          <a:prstGeom prst="roundRect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Times" charset="0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45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14847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Generated by </a:t>
            </a:r>
            <a:r>
              <a:rPr lang="en-US" sz="1800" b="1" dirty="0" smtClean="0">
                <a:solidFill>
                  <a:srgbClr val="FF0000"/>
                </a:solidFill>
              </a:rPr>
              <a:t>Sushi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112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Generated by </a:t>
            </a:r>
            <a:r>
              <a:rPr lang="en-US" sz="1800" b="1" dirty="0" smtClean="0">
                <a:solidFill>
                  <a:srgbClr val="FF0000"/>
                </a:solidFill>
              </a:rPr>
              <a:t>Sushi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84368" y="3735381"/>
            <a:ext cx="143177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Generated </a:t>
            </a:r>
          </a:p>
          <a:p>
            <a:r>
              <a:rPr lang="en-US" sz="1800" dirty="0" smtClean="0"/>
              <a:t>by </a:t>
            </a:r>
            <a:r>
              <a:rPr lang="en-US" sz="1800" b="1" dirty="0" smtClean="0">
                <a:solidFill>
                  <a:srgbClr val="0000FF"/>
                </a:solidFill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111034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lets you control </a:t>
            </a:r>
            <a:r>
              <a:rPr lang="en-US" dirty="0" smtClean="0">
                <a:solidFill>
                  <a:srgbClr val="FF0000"/>
                </a:solidFill>
              </a:rPr>
              <a:t>all </a:t>
            </a:r>
            <a:r>
              <a:rPr lang="en-US" dirty="0" smtClean="0"/>
              <a:t>parameters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0719" b="2798"/>
          <a:stretch/>
        </p:blipFill>
        <p:spPr>
          <a:xfrm>
            <a:off x="1691680" y="1390616"/>
            <a:ext cx="6758489" cy="5034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3717032"/>
            <a:ext cx="1728192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as selectors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or 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as free text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162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Sushi gem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16832"/>
            <a:ext cx="5103094" cy="44995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7632848" cy="57606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rubygems.org</a:t>
            </a:r>
            <a:r>
              <a:rPr lang="en-US" dirty="0"/>
              <a:t>/gems/</a:t>
            </a:r>
            <a:r>
              <a:rPr lang="en-US" dirty="0" err="1"/>
              <a:t>sushi_fabric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148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processing jobs generate the data files …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40768"/>
            <a:ext cx="73152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552"/>
            <a:ext cx="8229600" cy="830997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ushi adds all ingredients to make them a new, documented </a:t>
            </a:r>
            <a:r>
              <a:rPr lang="en-US" i="1" dirty="0" smtClean="0"/>
              <a:t>data set</a:t>
            </a:r>
            <a:r>
              <a:rPr lang="en-US" dirty="0" smtClean="0"/>
              <a:t>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2776"/>
            <a:ext cx="73152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7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gcz-2014-06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99FF"/>
          </a:buClr>
          <a:buSzTx/>
          <a:buFont typeface="Times" charset="0"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utiger 45 Light" charset="0"/>
          </a:defRPr>
        </a:defPPr>
      </a:lstStyle>
    </a:spDef>
    <a:lnDef>
      <a:spPr bwMode="auto"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fgcz-2014-06.potx</Template>
  <TotalTime>3258</TotalTime>
  <Words>1035</Words>
  <Application>Microsoft Macintosh PowerPoint</Application>
  <PresentationFormat>On-screen Show (4:3)</PresentationFormat>
  <Paragraphs>287</Paragraphs>
  <Slides>70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fgcz-2014-06</vt:lpstr>
      <vt:lpstr>Sushi – An exquisite recipe for NGS data analysis</vt:lpstr>
      <vt:lpstr>What is your data analysis wishlist?</vt:lpstr>
      <vt:lpstr>The Sushi idea (I)</vt:lpstr>
      <vt:lpstr>The Sushi idea (II)</vt:lpstr>
      <vt:lpstr>Meta-information turns mere data files into a data set</vt:lpstr>
      <vt:lpstr>Sushi offers a choice of analysis apps for your data set</vt:lpstr>
      <vt:lpstr>Sushi lets you control all parameters</vt:lpstr>
      <vt:lpstr>The processing jobs generate the data files … </vt:lpstr>
      <vt:lpstr>Sushi adds all ingredients to make them a new, documented data set …</vt:lpstr>
      <vt:lpstr>… and Sushi let’s you move to the next analysis</vt:lpstr>
      <vt:lpstr>The Sushi Data Analysis Process</vt:lpstr>
      <vt:lpstr>Sushi Modules</vt:lpstr>
      <vt:lpstr>Sushi Components at FGCZ</vt:lpstr>
      <vt:lpstr>Sushi Rank</vt:lpstr>
      <vt:lpstr>Why choose Sushi?</vt:lpstr>
      <vt:lpstr>Acknowledgements</vt:lpstr>
      <vt:lpstr>Sushi Takeaways</vt:lpstr>
      <vt:lpstr>PowerPoint Presentation</vt:lpstr>
      <vt:lpstr>Sushi Demo 10 minutes</vt:lpstr>
      <vt:lpstr>Demo Environment</vt:lpstr>
      <vt:lpstr>Installation</vt:lpstr>
      <vt:lpstr>Documents</vt:lpstr>
      <vt:lpstr>Download</vt:lpstr>
      <vt:lpstr>Installation Download, Extraction, Library installation, DB setup</vt:lpstr>
      <vt:lpstr>Sushi run, workflow_manager run</vt:lpstr>
      <vt:lpstr>Sushi Access</vt:lpstr>
      <vt:lpstr>Data import / Job submission</vt:lpstr>
      <vt:lpstr>DataSet Import</vt:lpstr>
      <vt:lpstr>DataSet Import</vt:lpstr>
      <vt:lpstr>New Application Import</vt:lpstr>
      <vt:lpstr>New Application Import</vt:lpstr>
      <vt:lpstr>A Case Study –RNAseq DEG analysis-</vt:lpstr>
      <vt:lpstr>Summary</vt:lpstr>
      <vt:lpstr>Thank you for your attention!!</vt:lpstr>
      <vt:lpstr>PowerPoint Presentation</vt:lpstr>
      <vt:lpstr>Data import / Job submission</vt:lpstr>
      <vt:lpstr>DataSet Import</vt:lpstr>
      <vt:lpstr>DataSet Import</vt:lpstr>
      <vt:lpstr>DataSet Import</vt:lpstr>
      <vt:lpstr>DataSet</vt:lpstr>
      <vt:lpstr>DataSet</vt:lpstr>
      <vt:lpstr>Sushi Application Run</vt:lpstr>
      <vt:lpstr>Parameter Setting</vt:lpstr>
      <vt:lpstr>Job Submission</vt:lpstr>
      <vt:lpstr>Job Status</vt:lpstr>
      <vt:lpstr>New DataSet</vt:lpstr>
      <vt:lpstr>Log, Job Script</vt:lpstr>
      <vt:lpstr>Log, Job Script</vt:lpstr>
      <vt:lpstr>Job Script</vt:lpstr>
      <vt:lpstr>Job Script</vt:lpstr>
      <vt:lpstr>New Application Import</vt:lpstr>
      <vt:lpstr>New Application Import</vt:lpstr>
      <vt:lpstr>New Application Import</vt:lpstr>
      <vt:lpstr>FastQC result</vt:lpstr>
      <vt:lpstr>A Case Study –RNAseq DEG analysis-</vt:lpstr>
      <vt:lpstr>A Case Study</vt:lpstr>
      <vt:lpstr>Summary</vt:lpstr>
      <vt:lpstr>Thank you for your attention!!</vt:lpstr>
      <vt:lpstr>Appendix</vt:lpstr>
      <vt:lpstr>Sushi Run Style</vt:lpstr>
      <vt:lpstr>Application Mode</vt:lpstr>
      <vt:lpstr>Import New Application</vt:lpstr>
      <vt:lpstr>How to add a new application</vt:lpstr>
      <vt:lpstr>Template Method Pattern</vt:lpstr>
      <vt:lpstr>Meta-programming</vt:lpstr>
      <vt:lpstr>A Sushi App – WordCountApp.rb</vt:lpstr>
      <vt:lpstr>A Sushi App – WordCount.sh</vt:lpstr>
      <vt:lpstr>The R Sushi Apps – FastqcApp.rb</vt:lpstr>
      <vt:lpstr>Structure of a Job Script</vt:lpstr>
      <vt:lpstr>Sushi gem</vt:lpstr>
    </vt:vector>
  </TitlesOfParts>
  <Company>FGCZ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Transcriptomics Bioinformatics Dr. Hubert Rehrauer</dc:title>
  <dc:creator>hubert</dc:creator>
  <cp:lastModifiedBy>Masaomi Hatakeyama</cp:lastModifiedBy>
  <cp:revision>438</cp:revision>
  <cp:lastPrinted>2014-09-04T08:18:04Z</cp:lastPrinted>
  <dcterms:created xsi:type="dcterms:W3CDTF">2010-05-10T13:22:39Z</dcterms:created>
  <dcterms:modified xsi:type="dcterms:W3CDTF">2014-09-10T05:58:03Z</dcterms:modified>
</cp:coreProperties>
</file>